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2377440" cy="566928"/>
          </a:xfrm>
          <a:prstGeom prst="rect">
            <a:avLst/>
          </a:prstGeom>
          <a:solidFill>
            <a:srgbClr val="1A1A1A"/>
          </a:solidFill>
          <a:ln w="12700">
            <a:solidFill>
              <a:srgbClr val="9A9A95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548640" y="457200"/>
            <a:ext cx="23774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00" kern="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LOGONUZ / OSGB ADINIZ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743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C41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NİSAN 2026 · YENİ DÖNEM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3108960"/>
            <a:ext cx="100584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4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2026 İSG Eğitim</a:t>
            </a:r>
            <a:endParaRPr lang="en-US" sz="5200" dirty="0"/>
          </a:p>
          <a:p>
            <a:pPr indent="0" marL="0">
              <a:lnSpc>
                <a:spcPts val="54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Yönetmeliği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548640" y="489204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i="1" dirty="0">
                <a:solidFill>
                  <a:srgbClr val="D8D8D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İşveren Olarak Bilmeniz Gereken Her Şey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48640" y="585216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3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Hazırlayan ve sunan:  ………………………………………………</a:t>
            </a:r>
            <a:endParaRPr lang="en-US" sz="13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3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altyapısı: Infinity E-Learning · yeniisgmevzuati.com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9A9A95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LOGONUZ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068312" y="329184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C41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TEKNIK GEREKLILIKLER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E2E2D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İSG Eğitim Yönetmeliği · İşveren Bilgilendirme Sunumu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265676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Altyapı: Infinity E-Learning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811512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96012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Uzaktan Eğitimde Teknik Zorunluluklar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548640" y="178308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Uzaktan (online) verilen eğitimlerde sistemin aşağıdakileri kayıt altına alması ve raporlayabilmesi beklenir: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2377440"/>
            <a:ext cx="5362956" cy="777240"/>
          </a:xfrm>
          <a:prstGeom prst="rect">
            <a:avLst/>
          </a:prstGeom>
          <a:solidFill>
            <a:srgbClr val="F4F4F2"/>
          </a:solidFill>
          <a:ln/>
        </p:spPr>
      </p:sp>
      <p:sp>
        <p:nvSpPr>
          <p:cNvPr id="12" name="Text 10"/>
          <p:cNvSpPr/>
          <p:nvPr/>
        </p:nvSpPr>
        <p:spPr>
          <a:xfrm>
            <a:off x="713232" y="2377440"/>
            <a:ext cx="365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E7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115568" y="2377440"/>
            <a:ext cx="463143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çalışan için giriş–çıkış ve oturum kaydı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277356" y="2377440"/>
            <a:ext cx="5362956" cy="777240"/>
          </a:xfrm>
          <a:prstGeom prst="rect">
            <a:avLst/>
          </a:prstGeom>
          <a:solidFill>
            <a:srgbClr val="F4F4F2"/>
          </a:solidFill>
          <a:ln/>
        </p:spPr>
      </p:sp>
      <p:sp>
        <p:nvSpPr>
          <p:cNvPr id="15" name="Text 13"/>
          <p:cNvSpPr/>
          <p:nvPr/>
        </p:nvSpPr>
        <p:spPr>
          <a:xfrm>
            <a:off x="6441948" y="2377440"/>
            <a:ext cx="365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E7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844284" y="2377440"/>
            <a:ext cx="463143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Modül bazında tamamlama oranı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548640" y="3337560"/>
            <a:ext cx="5362956" cy="777240"/>
          </a:xfrm>
          <a:prstGeom prst="rect">
            <a:avLst/>
          </a:prstGeom>
          <a:solidFill>
            <a:srgbClr val="F4F4F2"/>
          </a:solidFill>
          <a:ln/>
        </p:spPr>
      </p:sp>
      <p:sp>
        <p:nvSpPr>
          <p:cNvPr id="18" name="Text 16"/>
          <p:cNvSpPr/>
          <p:nvPr/>
        </p:nvSpPr>
        <p:spPr>
          <a:xfrm>
            <a:off x="713232" y="3337560"/>
            <a:ext cx="365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E7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115568" y="3337560"/>
            <a:ext cx="463143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Sınav sonucu ve başarı puanı kaydı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6277356" y="3337560"/>
            <a:ext cx="5362956" cy="777240"/>
          </a:xfrm>
          <a:prstGeom prst="rect">
            <a:avLst/>
          </a:prstGeom>
          <a:solidFill>
            <a:srgbClr val="F4F4F2"/>
          </a:solidFill>
          <a:ln/>
        </p:spPr>
      </p:sp>
      <p:sp>
        <p:nvSpPr>
          <p:cNvPr id="21" name="Text 19"/>
          <p:cNvSpPr/>
          <p:nvPr/>
        </p:nvSpPr>
        <p:spPr>
          <a:xfrm>
            <a:off x="6441948" y="3337560"/>
            <a:ext cx="365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E7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844284" y="3337560"/>
            <a:ext cx="463143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Denetime hazır, indirilebilir raporlar (PDF)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548640" y="4297680"/>
            <a:ext cx="5362956" cy="777240"/>
          </a:xfrm>
          <a:prstGeom prst="rect">
            <a:avLst/>
          </a:prstGeom>
          <a:solidFill>
            <a:srgbClr val="F4F4F2"/>
          </a:solidFill>
          <a:ln/>
        </p:spPr>
      </p:sp>
      <p:sp>
        <p:nvSpPr>
          <p:cNvPr id="24" name="Text 22"/>
          <p:cNvSpPr/>
          <p:nvPr/>
        </p:nvSpPr>
        <p:spPr>
          <a:xfrm>
            <a:off x="713232" y="4297680"/>
            <a:ext cx="365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E7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1115568" y="4297680"/>
            <a:ext cx="463143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 veren / sorumlu kayıtlarının arşivi</a:t>
            </a:r>
            <a:endParaRPr lang="en-US" sz="1350" dirty="0"/>
          </a:p>
        </p:txBody>
      </p:sp>
      <p:sp>
        <p:nvSpPr>
          <p:cNvPr id="26" name="Shape 24"/>
          <p:cNvSpPr/>
          <p:nvPr/>
        </p:nvSpPr>
        <p:spPr>
          <a:xfrm>
            <a:off x="6277356" y="4297680"/>
            <a:ext cx="5362956" cy="777240"/>
          </a:xfrm>
          <a:prstGeom prst="rect">
            <a:avLst/>
          </a:prstGeom>
          <a:solidFill>
            <a:srgbClr val="F4F4F2"/>
          </a:solidFill>
          <a:ln/>
        </p:spPr>
      </p:sp>
      <p:sp>
        <p:nvSpPr>
          <p:cNvPr id="27" name="Text 25"/>
          <p:cNvSpPr/>
          <p:nvPr/>
        </p:nvSpPr>
        <p:spPr>
          <a:xfrm>
            <a:off x="6441948" y="4297680"/>
            <a:ext cx="365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E7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6844284" y="4297680"/>
            <a:ext cx="463143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Sertifikaların dijital ve yeniden erişilebilir olması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9A9A95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LOGONUZ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068312" y="329184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C41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İDARI PARA CEZALARI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E2E2D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İSG Eğitim Yönetmeliği · İşveren Bilgilendirme Sunumu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265676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Altyapı: Infinity E-Learning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811512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96012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Cezalar — 2026 Tarifesi</a:t>
            </a:r>
            <a:endParaRPr lang="en-US" sz="30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3657600" cy="1371600"/>
          </a:xfrm>
          <a:prstGeom prst="rect">
            <a:avLst/>
          </a:prstGeom>
          <a:solidFill>
            <a:srgbClr val="C41E3A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548640" y="2011680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8.980 ₺</a:t>
            </a:r>
            <a:endParaRPr lang="en-US" sz="4400" dirty="0"/>
          </a:p>
        </p:txBody>
      </p:sp>
      <p:sp>
        <p:nvSpPr>
          <p:cNvPr id="12" name="Text 10"/>
          <p:cNvSpPr/>
          <p:nvPr/>
        </p:nvSpPr>
        <p:spPr>
          <a:xfrm>
            <a:off x="685800" y="278892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0C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başına · eğitim vermeme (Md.17)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572000" y="2011680"/>
            <a:ext cx="706831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ceza </a:t>
            </a:r>
            <a:pPr indent="0" marL="0">
              <a:buNone/>
            </a:pPr>
            <a:r>
              <a:rPr lang="en-US" sz="14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çalışan için ayrı ayrı</a:t>
            </a:r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ve her aykırılıkta yeniden uygulanır. Tehlike sınıfından bağımsız sabittir.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548640" y="3520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Denetimde sık karşılaşılan diğer kalemler: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48640" y="3931920"/>
            <a:ext cx="11091672" cy="457200"/>
          </a:xfrm>
          <a:prstGeom prst="rect">
            <a:avLst/>
          </a:prstGeom>
          <a:solidFill>
            <a:srgbClr val="F4F4F2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" y="393192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değerlendirmesi yapmamak (Md.10)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7799832" y="39319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5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66.664 ₺'den başlar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548640" y="4389120"/>
            <a:ext cx="11091672" cy="4572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9" name="Text 17"/>
          <p:cNvSpPr/>
          <p:nvPr/>
        </p:nvSpPr>
        <p:spPr>
          <a:xfrm>
            <a:off x="731520" y="438912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Acil durum planı hazırlamamak (Md.11)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7799832" y="43891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5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22.194 ₺'den başlar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548640" y="4846320"/>
            <a:ext cx="11091672" cy="457200"/>
          </a:xfrm>
          <a:prstGeom prst="rect">
            <a:avLst/>
          </a:prstGeom>
          <a:solidFill>
            <a:srgbClr val="F4F4F2"/>
          </a:solidFill>
          <a:ln/>
        </p:spPr>
      </p:sp>
      <p:sp>
        <p:nvSpPr>
          <p:cNvPr id="22" name="Text 20"/>
          <p:cNvSpPr/>
          <p:nvPr/>
        </p:nvSpPr>
        <p:spPr>
          <a:xfrm>
            <a:off x="731520" y="484632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Çalışanı bilgilendirmemek (Md.16)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7799832" y="4846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5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başına 22.194 ₺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548640" y="5303520"/>
            <a:ext cx="11091672" cy="4572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5" name="Text 23"/>
          <p:cNvSpPr/>
          <p:nvPr/>
        </p:nvSpPr>
        <p:spPr>
          <a:xfrm>
            <a:off x="731520" y="530352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 kazasını 3 günde bildirmemek (Md.14)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7799832" y="53035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5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44.443 ₺'den başlar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548640" y="5943600"/>
            <a:ext cx="110916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Yeniden değerleme oranı %25,49 ile güncellenmiştir. Kesin tutar denetim tutanağı ve güncel mevzuata göre belirlenir.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9A9A95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LOGONUZ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068312" y="329184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C41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MALIYET KARŞILAŞTIRMASI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E2E2D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İSG Eğitim Yönetmeliği · İşveren Bilgilendirme Sunumu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265676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Altyapı: Infinity E-Learning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811512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96012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Örnek: 100 Çalışanlı İşletme</a:t>
            </a:r>
            <a:endParaRPr lang="en-US" sz="3000" dirty="0"/>
          </a:p>
        </p:txBody>
      </p:sp>
      <p:sp>
        <p:nvSpPr>
          <p:cNvPr id="10" name="Shape 8"/>
          <p:cNvSpPr/>
          <p:nvPr/>
        </p:nvSpPr>
        <p:spPr>
          <a:xfrm>
            <a:off x="548640" y="2011680"/>
            <a:ext cx="5362956" cy="2651760"/>
          </a:xfrm>
          <a:prstGeom prst="rect">
            <a:avLst/>
          </a:prstGeom>
          <a:solidFill>
            <a:srgbClr val="1A1A1A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22960" y="2240280"/>
            <a:ext cx="48143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1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EĞİTİM AÇIĞI · CEZA RİSKİ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22960" y="2743200"/>
            <a:ext cx="48143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çalışan × 8.980 ₺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822960" y="3154680"/>
            <a:ext cx="481431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898.000 ₺</a:t>
            </a:r>
            <a:endParaRPr lang="en-US" sz="4800" dirty="0"/>
          </a:p>
        </p:txBody>
      </p:sp>
      <p:sp>
        <p:nvSpPr>
          <p:cNvPr id="14" name="Text 12"/>
          <p:cNvSpPr/>
          <p:nvPr/>
        </p:nvSpPr>
        <p:spPr>
          <a:xfrm>
            <a:off x="822960" y="4114800"/>
            <a:ext cx="48143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Yalnızca eğitim kaleminden. Diğer eksikler ayrıca eklenir.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277356" y="2011680"/>
            <a:ext cx="5362956" cy="2651760"/>
          </a:xfrm>
          <a:prstGeom prst="rect">
            <a:avLst/>
          </a:prstGeom>
          <a:solidFill>
            <a:srgbClr val="F4F4F2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277356" y="2011680"/>
            <a:ext cx="82296" cy="2651760"/>
          </a:xfrm>
          <a:prstGeom prst="rect">
            <a:avLst/>
          </a:prstGeom>
          <a:solidFill>
            <a:srgbClr val="1E7A46"/>
          </a:solidFill>
          <a:ln/>
        </p:spPr>
      </p:sp>
      <p:sp>
        <p:nvSpPr>
          <p:cNvPr id="17" name="Text 15"/>
          <p:cNvSpPr/>
          <p:nvPr/>
        </p:nvSpPr>
        <p:spPr>
          <a:xfrm>
            <a:off x="6551676" y="2240280"/>
            <a:ext cx="48143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7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ÇÖZÜM · YILLIK MALİYET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551676" y="2743200"/>
            <a:ext cx="48143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çalışan × ~169 ₺ (tehlikeli)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551676" y="3154680"/>
            <a:ext cx="481431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16.900 ₺</a:t>
            </a:r>
            <a:endParaRPr lang="en-US" sz="4800" dirty="0"/>
          </a:p>
        </p:txBody>
      </p:sp>
      <p:sp>
        <p:nvSpPr>
          <p:cNvPr id="20" name="Text 18"/>
          <p:cNvSpPr/>
          <p:nvPr/>
        </p:nvSpPr>
        <p:spPr>
          <a:xfrm>
            <a:off x="6551676" y="4114800"/>
            <a:ext cx="48143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+ sınav + kayıt + sertifika + raporlama dahil.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493776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Uyum maliyeti, olası cezanın </a:t>
            </a:r>
            <a:pPr algn="ctr"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yaklaşık 50'de 1'i.</a:t>
            </a:r>
            <a:pPr algn="ctr"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Risk yönetimi açısından açık bir tercih.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9A9A95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LOGONUZ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068312" y="329184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C41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EMSAL DAVALAR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E2E2D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İSG Eğitim Yönetmeliği · İşveren Bilgilendirme Sunumu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265676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Altyapı: Infinity E-Learning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811512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96012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Sorumluluk Artıyor: Emsal Davalar</a:t>
            </a:r>
            <a:endParaRPr lang="en-US" sz="3000" dirty="0"/>
          </a:p>
        </p:txBody>
      </p:sp>
      <p:sp>
        <p:nvSpPr>
          <p:cNvPr id="10" name="Shape 8"/>
          <p:cNvSpPr/>
          <p:nvPr/>
        </p:nvSpPr>
        <p:spPr>
          <a:xfrm>
            <a:off x="548640" y="2011680"/>
            <a:ext cx="164592" cy="164592"/>
          </a:xfrm>
          <a:prstGeom prst="ellipse">
            <a:avLst/>
          </a:prstGeom>
          <a:solidFill>
            <a:srgbClr val="C41E3A"/>
          </a:solidFill>
          <a:ln/>
        </p:spPr>
      </p:sp>
      <p:sp>
        <p:nvSpPr>
          <p:cNvPr id="11" name="Shape 9"/>
          <p:cNvSpPr/>
          <p:nvPr/>
        </p:nvSpPr>
        <p:spPr>
          <a:xfrm>
            <a:off x="630936" y="2176272"/>
            <a:ext cx="0" cy="777240"/>
          </a:xfrm>
          <a:prstGeom prst="line">
            <a:avLst/>
          </a:prstGeom>
          <a:noFill/>
          <a:ln w="19050">
            <a:solidFill>
              <a:srgbClr val="E2E2D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60120" y="192024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2014 · SOMA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114800" y="192024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301 ölü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577840" y="19202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Yönetim kurulu başkanı: 20 yıl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548640" y="3017520"/>
            <a:ext cx="164592" cy="164592"/>
          </a:xfrm>
          <a:prstGeom prst="ellipse">
            <a:avLst/>
          </a:prstGeom>
          <a:solidFill>
            <a:srgbClr val="C41E3A"/>
          </a:solidFill>
          <a:ln/>
        </p:spPr>
      </p:sp>
      <p:sp>
        <p:nvSpPr>
          <p:cNvPr id="16" name="Shape 14"/>
          <p:cNvSpPr/>
          <p:nvPr/>
        </p:nvSpPr>
        <p:spPr>
          <a:xfrm>
            <a:off x="630936" y="3182112"/>
            <a:ext cx="0" cy="777240"/>
          </a:xfrm>
          <a:prstGeom prst="line">
            <a:avLst/>
          </a:prstGeom>
          <a:noFill/>
          <a:ln w="19050">
            <a:solidFill>
              <a:srgbClr val="E2E2D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60120" y="292608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2022 · AMASRA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4114800" y="292608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43 ölü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5577840" y="29260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 güvenliği ve eğitim başmühendisi: 15 yıl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548640" y="4023360"/>
            <a:ext cx="164592" cy="164592"/>
          </a:xfrm>
          <a:prstGeom prst="ellipse">
            <a:avLst/>
          </a:prstGeom>
          <a:solidFill>
            <a:srgbClr val="C41E3A"/>
          </a:solidFill>
          <a:ln/>
        </p:spPr>
      </p:sp>
      <p:sp>
        <p:nvSpPr>
          <p:cNvPr id="21" name="Text 19"/>
          <p:cNvSpPr/>
          <p:nvPr/>
        </p:nvSpPr>
        <p:spPr>
          <a:xfrm>
            <a:off x="960120" y="393192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 · KARTALKAYA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4114800" y="393192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78 ölü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5577840" y="39319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İSG uzmanı: 21 yıl 4 ay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548640" y="5120640"/>
            <a:ext cx="11091672" cy="822960"/>
          </a:xfrm>
          <a:prstGeom prst="rect">
            <a:avLst/>
          </a:prstGeom>
          <a:solidFill>
            <a:srgbClr val="F4F4F2"/>
          </a:solidFill>
          <a:ln/>
        </p:spPr>
      </p:sp>
      <p:sp>
        <p:nvSpPr>
          <p:cNvPr id="25" name="Text 23"/>
          <p:cNvSpPr/>
          <p:nvPr/>
        </p:nvSpPr>
        <p:spPr>
          <a:xfrm>
            <a:off x="822960" y="5120640"/>
            <a:ext cx="105430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Yargı eğilimi sertleşiyor: </a:t>
            </a:r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taksir → bilinçli taksir → olası kast.</a:t>
            </a:r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Kayıtların gerçeği yansıtmaması, sorumluluğu doğrudan ağırlaştırıyor.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9A9A95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LOGONUZ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068312" y="329184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C41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İŞVEREN İÇIN ANLAMI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E2E2D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İSG Eğitim Yönetmeliği · İşveren Bilgilendirme Sunumu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265676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Altyapı: Infinity E-Learning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811512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96012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Bu, İşveren İçin Ne Anlama Geliyor?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548640" y="1828800"/>
            <a:ext cx="11091672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28600" indent="-228600">
              <a:lnSpc>
                <a:spcPts val="2400"/>
              </a:lnSpc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Sorumluluk yalnızca idari para cezasıyla sınırlı değil; ciddi olaylarda </a:t>
            </a:r>
            <a:pPr indent="0" marL="0">
              <a:lnSpc>
                <a:spcPts val="2400"/>
              </a:lnSpc>
              <a:buNone/>
            </a:pPr>
            <a:r>
              <a:rPr lang="en-US" sz="17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cezai sorumluluk</a:t>
            </a:r>
            <a:pPr indent="0" marL="0">
              <a:lnSpc>
                <a:spcPts val="2400"/>
              </a:lnSpc>
              <a:spcAft>
                <a:spcPts val="1600"/>
              </a:spcAft>
              <a:buNone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gündeme gelir.</a:t>
            </a:r>
            <a:endParaRPr lang="en-US" sz="1700" dirty="0"/>
          </a:p>
          <a:p>
            <a:pPr marL="228600" indent="-228600">
              <a:lnSpc>
                <a:spcPts val="2400"/>
              </a:lnSpc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“Dosya tamamdı” savunması, kayıtlar gerçeği yansıtmıyorsa </a:t>
            </a:r>
            <a:pPr indent="0" marL="0">
              <a:lnSpc>
                <a:spcPts val="2400"/>
              </a:lnSpc>
              <a:spcAft>
                <a:spcPts val="1600"/>
              </a:spcAft>
              <a:buNone/>
            </a:pPr>
            <a:r>
              <a:rPr lang="en-US" sz="17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koruma sağlamaz.</a:t>
            </a:r>
            <a:endParaRPr lang="en-US" sz="1700" dirty="0"/>
          </a:p>
          <a:p>
            <a:pPr marL="228600" indent="-228600">
              <a:lnSpc>
                <a:spcPts val="2400"/>
              </a:lnSpc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Eğitimin gerçekten verildiğini, ölçüldüğünü ve kayıt altına alındığını </a:t>
            </a:r>
            <a:pPr indent="0" marL="0">
              <a:lnSpc>
                <a:spcPts val="2400"/>
              </a:lnSpc>
              <a:spcAft>
                <a:spcPts val="1600"/>
              </a:spcAft>
              <a:buNone/>
            </a:pPr>
            <a:r>
              <a:rPr lang="en-US" sz="17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ispat yükü işverendedir.</a:t>
            </a:r>
            <a:endParaRPr lang="en-US" sz="1700" dirty="0"/>
          </a:p>
          <a:p>
            <a:pPr marL="228600" indent="-228600">
              <a:lnSpc>
                <a:spcPts val="2400"/>
              </a:lnSpc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Doğru kurgulanmış dijital sistem, hem uyumu hem de </a:t>
            </a:r>
            <a:pPr indent="0" marL="0">
              <a:lnSpc>
                <a:spcPts val="2400"/>
              </a:lnSpc>
              <a:buNone/>
            </a:pPr>
            <a:r>
              <a:rPr lang="en-US" sz="17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hukuki güvenceyi</a:t>
            </a:r>
            <a:pPr indent="0" marL="0">
              <a:lnSpc>
                <a:spcPts val="2400"/>
              </a:lnSpc>
              <a:spcAft>
                <a:spcPts val="1600"/>
              </a:spcAft>
              <a:buNone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birlikte sağlar.</a:t>
            </a:r>
            <a:endParaRPr lang="en-US" sz="1700" dirty="0"/>
          </a:p>
        </p:txBody>
      </p:sp>
      <p:sp>
        <p:nvSpPr>
          <p:cNvPr id="11" name="Shape 9"/>
          <p:cNvSpPr/>
          <p:nvPr/>
        </p:nvSpPr>
        <p:spPr>
          <a:xfrm>
            <a:off x="548640" y="4937760"/>
            <a:ext cx="11091672" cy="914400"/>
          </a:xfrm>
          <a:prstGeom prst="rect">
            <a:avLst/>
          </a:prstGeom>
          <a:solidFill>
            <a:srgbClr val="1A1A1A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548640" y="4937760"/>
            <a:ext cx="82296" cy="914400"/>
          </a:xfrm>
          <a:prstGeom prst="rect">
            <a:avLst/>
          </a:prstGeom>
          <a:solidFill>
            <a:srgbClr val="C41E3A"/>
          </a:solidFill>
          <a:ln/>
        </p:spPr>
      </p:sp>
      <p:sp>
        <p:nvSpPr>
          <p:cNvPr id="13" name="Text 11"/>
          <p:cNvSpPr/>
          <p:nvPr/>
        </p:nvSpPr>
        <p:spPr>
          <a:xfrm>
            <a:off x="822960" y="4937760"/>
            <a:ext cx="1054303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 ceza ödememek değil; </a:t>
            </a:r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çalışanın gerçekten korunduğunu kanıtlayabilmektir.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9A9A95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LOGONUZ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068312" y="329184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C41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YOL HARITASI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E2E2D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İSG Eğitim Yönetmeliği · İşveren Bilgilendirme Sunumu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265676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Altyapı: Infinity E-Learning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811512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16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96012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Uyum İçin Kontrol Listesi</a:t>
            </a:r>
            <a:endParaRPr lang="en-US" sz="3000" dirty="0"/>
          </a:p>
        </p:txBody>
      </p:sp>
      <p:sp>
        <p:nvSpPr>
          <p:cNvPr id="10" name="Shape 8"/>
          <p:cNvSpPr/>
          <p:nvPr/>
        </p:nvSpPr>
        <p:spPr>
          <a:xfrm>
            <a:off x="548640" y="2176272"/>
            <a:ext cx="237744" cy="237744"/>
          </a:xfrm>
          <a:prstGeom prst="rect">
            <a:avLst/>
          </a:prstGeom>
          <a:solidFill>
            <a:srgbClr val="FFFFFF"/>
          </a:solidFill>
          <a:ln w="19050">
            <a:solidFill>
              <a:srgbClr val="6B6B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2011680"/>
            <a:ext cx="48143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Eğitimler 2026 formatına göre güncellendi mi?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277356" y="2176272"/>
            <a:ext cx="237744" cy="237744"/>
          </a:xfrm>
          <a:prstGeom prst="rect">
            <a:avLst/>
          </a:prstGeom>
          <a:solidFill>
            <a:srgbClr val="FFFFFF"/>
          </a:solidFill>
          <a:ln w="19050">
            <a:solidFill>
              <a:srgbClr val="6B6B6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688836" y="2011680"/>
            <a:ext cx="48143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Sınav + 60 puan barajı uygulanıyor mu?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48640" y="3136392"/>
            <a:ext cx="237744" cy="237744"/>
          </a:xfrm>
          <a:prstGeom prst="rect">
            <a:avLst/>
          </a:prstGeom>
          <a:solidFill>
            <a:srgbClr val="FFFFFF"/>
          </a:solidFill>
          <a:ln w="19050">
            <a:solidFill>
              <a:srgbClr val="6B6B6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60120" y="2971800"/>
            <a:ext cx="48143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Giriş / tamamlama kayıtları tutuluyor mu?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277356" y="3136392"/>
            <a:ext cx="237744" cy="237744"/>
          </a:xfrm>
          <a:prstGeom prst="rect">
            <a:avLst/>
          </a:prstGeom>
          <a:solidFill>
            <a:srgbClr val="FFFFFF"/>
          </a:solidFill>
          <a:ln w="19050">
            <a:solidFill>
              <a:srgbClr val="6B6B6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688836" y="2971800"/>
            <a:ext cx="48143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başlık yüz yüze veriliyor mu (tehlikeli+)?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48640" y="4096512"/>
            <a:ext cx="237744" cy="237744"/>
          </a:xfrm>
          <a:prstGeom prst="rect">
            <a:avLst/>
          </a:prstGeom>
          <a:solidFill>
            <a:srgbClr val="FFFFFF"/>
          </a:solidFill>
          <a:ln w="19050">
            <a:solidFill>
              <a:srgbClr val="6B6B6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60120" y="3931920"/>
            <a:ext cx="48143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İşe başlama eğitimi (2 saat) veriliyor mu?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6277356" y="4096512"/>
            <a:ext cx="237744" cy="237744"/>
          </a:xfrm>
          <a:prstGeom prst="rect">
            <a:avLst/>
          </a:prstGeom>
          <a:solidFill>
            <a:srgbClr val="FFFFFF"/>
          </a:solidFill>
          <a:ln w="19050">
            <a:solidFill>
              <a:srgbClr val="6B6B6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688836" y="3931920"/>
            <a:ext cx="48143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Tekrar eğitim takvimi hazır mı?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548640" y="5056632"/>
            <a:ext cx="237744" cy="237744"/>
          </a:xfrm>
          <a:prstGeom prst="rect">
            <a:avLst/>
          </a:prstGeom>
          <a:solidFill>
            <a:srgbClr val="FFFFFF"/>
          </a:solidFill>
          <a:ln w="19050">
            <a:solidFill>
              <a:srgbClr val="6B6B6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60120" y="4892040"/>
            <a:ext cx="48143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Denetime hazır raporlama var mı?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277356" y="5056632"/>
            <a:ext cx="237744" cy="237744"/>
          </a:xfrm>
          <a:prstGeom prst="rect">
            <a:avLst/>
          </a:prstGeom>
          <a:solidFill>
            <a:srgbClr val="FFFFFF"/>
          </a:solidFill>
          <a:ln w="19050">
            <a:solidFill>
              <a:srgbClr val="6B6B6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688836" y="4892040"/>
            <a:ext cx="48143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Sertifikalar dijital ve erişilebilir mi?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371600"/>
            <a:ext cx="1109167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6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Uyum, tek seferlik bir iş değil;</a:t>
            </a:r>
            <a:endParaRPr lang="en-US" sz="3800" dirty="0"/>
          </a:p>
          <a:p>
            <a:pPr indent="0" marL="0">
              <a:lnSpc>
                <a:spcPts val="46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sürekli bir sistemdir.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548640" y="31089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000"/>
              </a:lnSpc>
              <a:buNone/>
            </a:pPr>
            <a:r>
              <a:rPr lang="en-US" sz="2000" i="1" dirty="0">
                <a:solidFill>
                  <a:srgbClr val="D8D8D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2026 yönetmeliğine tam uyumlu, ölçülebilir ve denetime dayanıklı bir eğitim sürecini birlikte kuralım. Kurumunuza özel değerlendirme için bana ulaşın.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548640" y="45720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İletişim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4983480"/>
            <a:ext cx="594360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9A9A95"/>
            </a:solidFill>
            <a:prstDash val="dash"/>
          </a:ln>
        </p:spPr>
      </p:sp>
      <p:sp>
        <p:nvSpPr>
          <p:cNvPr id="6" name="Text 4"/>
          <p:cNvSpPr/>
          <p:nvPr/>
        </p:nvSpPr>
        <p:spPr>
          <a:xfrm>
            <a:off x="777240" y="498348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2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Soyad / OSGB  ……………………………………</a:t>
            </a:r>
            <a:endParaRPr lang="en-US" sz="1200" dirty="0"/>
          </a:p>
          <a:p>
            <a:pPr indent="0" marL="0">
              <a:lnSpc>
                <a:spcPts val="2400"/>
              </a:lnSpc>
              <a:buNone/>
            </a:pPr>
            <a:r>
              <a:rPr lang="en-US" sz="12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Telefon · E-posta  ……………………………………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153912" y="55321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altyapısı: Infinity E-Learning · yeniisgmevzuati.com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9A9A95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LOGONUZ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068312" y="329184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C41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E2E2D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İSG Eğitim Yönetmeliği · İşveren Bilgilendirme Sunumu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265676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Altyapı: Infinity E-Learning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811512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96012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 Sunumda Neler Var?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548640" y="192024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41E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192024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Nisan 2026: Ne değişti?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368796" y="192024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41E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963156" y="192024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İşe başlama eğitimi (2 saat)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48640" y="2670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41E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097280" y="2670048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artık “verildi” demek değil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368796" y="2670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41E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963156" y="2670048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Tekrar eğitim takvimi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48640" y="3419856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41E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097280" y="3419856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Sınav: 60 puan barajı, 3 hak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368796" y="3419856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41E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963156" y="3419856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Teknik / LMS zorunlulukları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48640" y="4169664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41E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1097280" y="4169664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Süreler: 8 / 12 / 16 ders saati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368796" y="4169664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41E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09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6963156" y="4169664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Cezalar ve emsal davalar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48640" y="4919472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41E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1097280" y="4919472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başlık: işyerine özgü riskler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368796" y="4919472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41E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6963156" y="4919472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Uyum için yol haritası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9A9A95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LOGONUZ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068312" y="329184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C41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GENEL BAKIŞ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E2E2D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İSG Eğitim Yönetmeliği · İşveren Bilgilendirme Sunumu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265676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Altyapı: Infinity E-Learning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811512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96012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 Nisan 2026: Ne Değişti?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548640" y="1783080"/>
            <a:ext cx="11091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Çalışanların İSG Eğitimlerinin Usul ve Esasları Hakkında Yönetmelik, 2 Nisan 2026 tarihli Resmî Gazete ile yenilendi. Değişimin özü: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2468880"/>
            <a:ext cx="11091672" cy="914400"/>
          </a:xfrm>
          <a:prstGeom prst="rect">
            <a:avLst/>
          </a:prstGeom>
          <a:solidFill>
            <a:srgbClr val="F4F4F2"/>
          </a:solidFill>
          <a:ln/>
        </p:spPr>
      </p:sp>
      <p:sp>
        <p:nvSpPr>
          <p:cNvPr id="12" name="Shape 10"/>
          <p:cNvSpPr/>
          <p:nvPr/>
        </p:nvSpPr>
        <p:spPr>
          <a:xfrm>
            <a:off x="548640" y="2468880"/>
            <a:ext cx="82296" cy="914400"/>
          </a:xfrm>
          <a:prstGeom prst="rect">
            <a:avLst/>
          </a:prstGeom>
          <a:solidFill>
            <a:srgbClr val="C41E3A"/>
          </a:solidFill>
          <a:ln/>
        </p:spPr>
      </p:sp>
      <p:sp>
        <p:nvSpPr>
          <p:cNvPr id="13" name="Text 11"/>
          <p:cNvSpPr/>
          <p:nvPr/>
        </p:nvSpPr>
        <p:spPr>
          <a:xfrm>
            <a:off x="822960" y="2468880"/>
            <a:ext cx="1054303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artık bir formalite değil, ispatlanması gereken bir yükümlülük. </a:t>
            </a:r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Sertifikanın varlığı değil; eğitimin verildiğinin, ölçüldüğünün ve kayıt altına alındığının kanıtı esas alınıyor.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48640" y="3657600"/>
            <a:ext cx="11091672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Sınav ve başarı barajı zorunlu hale geldi</a:t>
            </a:r>
            <a:endParaRPr lang="en-US" sz="155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Dijital kayıt ve raporlama şart koşuldu</a:t>
            </a:r>
            <a:endParaRPr lang="en-US" sz="155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İşyerine özgü eğitim ve yüz yüze yöntem netleşti</a:t>
            </a:r>
            <a:endParaRPr lang="en-US" sz="155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Denetimde “dosya” değil “sistem kaydı” isteniyor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9A9A95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LOGONUZ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068312" y="329184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C41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İLKE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E2E2D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İSG Eğitim Yönetmeliği · İşveren Bilgilendirme Sunumu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265676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Altyapı: Infinity E-Learning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811512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96012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“Eğitim Verildi” Demek Artık Yetmiyor</a:t>
            </a:r>
            <a:endParaRPr lang="en-US" sz="3000" dirty="0"/>
          </a:p>
        </p:txBody>
      </p:sp>
      <p:sp>
        <p:nvSpPr>
          <p:cNvPr id="10" name="Shape 8"/>
          <p:cNvSpPr/>
          <p:nvPr/>
        </p:nvSpPr>
        <p:spPr>
          <a:xfrm>
            <a:off x="548640" y="2011680"/>
            <a:ext cx="5362956" cy="3108960"/>
          </a:xfrm>
          <a:prstGeom prst="rect">
            <a:avLst/>
          </a:prstGeom>
          <a:solidFill>
            <a:srgbClr val="F4F4F2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2240280"/>
            <a:ext cx="48143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ESKİ ANLAYIŞ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22960" y="2743200"/>
            <a:ext cx="4814316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 basıldı → tamam</a:t>
            </a:r>
            <a:endParaRPr lang="en-US" sz="14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Katılım listesi imzalandı</a:t>
            </a:r>
            <a:endParaRPr lang="en-US" sz="14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açıldı, izlendi sayıldı</a:t>
            </a:r>
            <a:endParaRPr lang="en-US" sz="14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Dosya hazır, denetimde gösterilir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277356" y="2011680"/>
            <a:ext cx="5362956" cy="3108960"/>
          </a:xfrm>
          <a:prstGeom prst="rect">
            <a:avLst/>
          </a:prstGeom>
          <a:solidFill>
            <a:srgbClr val="1A1A1A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277356" y="2011680"/>
            <a:ext cx="82296" cy="3108960"/>
          </a:xfrm>
          <a:prstGeom prst="rect">
            <a:avLst/>
          </a:prstGeom>
          <a:solidFill>
            <a:srgbClr val="C41E3A"/>
          </a:solidFill>
          <a:ln/>
        </p:spPr>
      </p:sp>
      <p:sp>
        <p:nvSpPr>
          <p:cNvPr id="15" name="Text 13"/>
          <p:cNvSpPr/>
          <p:nvPr/>
        </p:nvSpPr>
        <p:spPr>
          <a:xfrm>
            <a:off x="6551676" y="2240280"/>
            <a:ext cx="48143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41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GERÇEĞİ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551676" y="2743200"/>
            <a:ext cx="4814316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+ ölçülen sınav sonucu</a:t>
            </a:r>
            <a:endParaRPr lang="en-US" sz="14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Giriş / çıkış ve tamamlama kaydı</a:t>
            </a:r>
            <a:endParaRPr lang="en-US" sz="14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%60 başarı barajı ispatı</a:t>
            </a:r>
            <a:endParaRPr lang="en-US" sz="14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Denetlenebilir dijital sistem kaydı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48640" y="530352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verilmiş olsa bile sınav ve kayıtla </a:t>
            </a:r>
            <a:pPr algn="ctr"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ispatlanamıyorsa</a:t>
            </a:r>
            <a:pPr algn="ctr"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teftişte </a:t>
            </a:r>
            <a:pPr algn="ctr"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verilmemiş</a:t>
            </a:r>
            <a:pPr algn="ctr"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sayılır.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9A9A95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LOGONUZ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068312" y="329184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C41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SINAV VE BAŞARI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E2E2D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İSG Eğitim Yönetmeliği · İşveren Bilgilendirme Sunumu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265676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Altyapı: Infinity E-Learning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811512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96012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Sınav: 60 Puan Barajı, 3 Hak</a:t>
            </a:r>
            <a:endParaRPr lang="en-US" sz="3000" dirty="0"/>
          </a:p>
        </p:txBody>
      </p:sp>
      <p:sp>
        <p:nvSpPr>
          <p:cNvPr id="10" name="Shape 8"/>
          <p:cNvSpPr/>
          <p:nvPr/>
        </p:nvSpPr>
        <p:spPr>
          <a:xfrm>
            <a:off x="548640" y="1920240"/>
            <a:ext cx="3108960" cy="1554480"/>
          </a:xfrm>
          <a:prstGeom prst="rect">
            <a:avLst/>
          </a:prstGeom>
          <a:solidFill>
            <a:srgbClr val="1A1A1A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548640" y="2057400"/>
            <a:ext cx="310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</a:t>
            </a:r>
            <a:endParaRPr lang="en-US" sz="5800" dirty="0"/>
          </a:p>
        </p:txBody>
      </p:sp>
      <p:sp>
        <p:nvSpPr>
          <p:cNvPr id="12" name="Text 10"/>
          <p:cNvSpPr/>
          <p:nvPr/>
        </p:nvSpPr>
        <p:spPr>
          <a:xfrm>
            <a:off x="685800" y="2971800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puan — geçme barajı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931920" y="1920240"/>
            <a:ext cx="3108960" cy="1554480"/>
          </a:xfrm>
          <a:prstGeom prst="rect">
            <a:avLst/>
          </a:prstGeom>
          <a:solidFill>
            <a:srgbClr val="C41E3A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931920" y="2057400"/>
            <a:ext cx="310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5800" dirty="0"/>
          </a:p>
        </p:txBody>
      </p:sp>
      <p:sp>
        <p:nvSpPr>
          <p:cNvPr id="15" name="Text 13"/>
          <p:cNvSpPr/>
          <p:nvPr/>
        </p:nvSpPr>
        <p:spPr>
          <a:xfrm>
            <a:off x="4069080" y="2971800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0C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sınav hakkı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0" y="1920240"/>
            <a:ext cx="3108960" cy="1554480"/>
          </a:xfrm>
          <a:prstGeom prst="rect">
            <a:avLst/>
          </a:prstGeom>
          <a:solidFill>
            <a:srgbClr val="F4F4F2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7315200" y="2057400"/>
            <a:ext cx="310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8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</a:t>
            </a:r>
            <a:endParaRPr lang="en-US" sz="5800" dirty="0"/>
          </a:p>
        </p:txBody>
      </p:sp>
      <p:sp>
        <p:nvSpPr>
          <p:cNvPr id="18" name="Text 16"/>
          <p:cNvSpPr/>
          <p:nvPr/>
        </p:nvSpPr>
        <p:spPr>
          <a:xfrm>
            <a:off x="7452360" y="2971800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hakta da olmazsa tekrar eğitim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48640" y="3794760"/>
            <a:ext cx="1109167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28600" indent="-228600">
              <a:buSzPct val="100000"/>
              <a:buChar char="•"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sonunda ölçme-değerlendirme (sınav) </a:t>
            </a:r>
            <a:pPr indent="0" marL="0">
              <a:spcAft>
                <a:spcPts val="900"/>
              </a:spcAft>
              <a:buNone/>
            </a:pPr>
            <a:r>
              <a:rPr lang="en-US" sz="15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zorunludur.</a:t>
            </a:r>
            <a:endParaRPr lang="en-US" sz="1550" dirty="0"/>
          </a:p>
          <a:p>
            <a:pPr marL="228600" indent="-228600">
              <a:buSzPct val="100000"/>
              <a:buChar char="•"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en az </a:t>
            </a:r>
            <a:pPr indent="0" marL="0">
              <a:buNone/>
            </a:pPr>
            <a:r>
              <a:rPr lang="en-US" sz="15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 puan</a:t>
            </a:r>
            <a:pPr indent="0" marL="0">
              <a:spcAft>
                <a:spcPts val="900"/>
              </a:spcAft>
              <a:buNone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almazsa başarısız sayılır.</a:t>
            </a:r>
            <a:endParaRPr lang="en-US" sz="1550" dirty="0"/>
          </a:p>
          <a:p>
            <a:pPr marL="228600" indent="-228600">
              <a:buSzPct val="100000"/>
              <a:buChar char="•"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Başarısızlık halinde </a:t>
            </a:r>
            <a:pPr indent="0" marL="0">
              <a:buNone/>
            </a:pPr>
            <a:r>
              <a:rPr lang="en-US" sz="15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sınav hakkı</a:t>
            </a:r>
            <a:pPr indent="0" marL="0">
              <a:spcAft>
                <a:spcPts val="900"/>
              </a:spcAft>
              <a:buNone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tanınır.</a:t>
            </a:r>
            <a:endParaRPr lang="en-US" sz="1550" dirty="0"/>
          </a:p>
          <a:p>
            <a:pPr marL="228600" indent="-228600">
              <a:buSzPct val="100000"/>
              <a:buChar char="•"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Üç hakta da geçemeyen çalışan </a:t>
            </a:r>
            <a:pPr indent="0" marL="0">
              <a:buNone/>
            </a:pPr>
            <a:r>
              <a:rPr lang="en-US" sz="15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 tekrar</a:t>
            </a:r>
            <a:pPr indent="0" marL="0">
              <a:spcAft>
                <a:spcPts val="900"/>
              </a:spcAft>
              <a:buNone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alır.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9A9A95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LOGONUZ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068312" y="329184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C41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SÜRELERI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E2E2D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İSG Eğitim Yönetmeliği · İşveren Bilgilendirme Sunumu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265676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Altyapı: Infinity E-Learning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811512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96012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Tehlike Sınıfına Göre Süreler</a:t>
            </a:r>
            <a:endParaRPr lang="en-US" sz="3000" dirty="0"/>
          </a:p>
        </p:txBody>
      </p:sp>
      <p:sp>
        <p:nvSpPr>
          <p:cNvPr id="10" name="Shape 8"/>
          <p:cNvSpPr/>
          <p:nvPr/>
        </p:nvSpPr>
        <p:spPr>
          <a:xfrm>
            <a:off x="548640" y="2011680"/>
            <a:ext cx="3453384" cy="2651760"/>
          </a:xfrm>
          <a:prstGeom prst="rect">
            <a:avLst/>
          </a:prstGeom>
          <a:solidFill>
            <a:srgbClr val="F4F4F2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548640" y="2240280"/>
            <a:ext cx="3453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41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 TEHLİKELİ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48640" y="2697480"/>
            <a:ext cx="345338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6400" dirty="0"/>
          </a:p>
        </p:txBody>
      </p:sp>
      <p:sp>
        <p:nvSpPr>
          <p:cNvPr id="13" name="Text 11"/>
          <p:cNvSpPr/>
          <p:nvPr/>
        </p:nvSpPr>
        <p:spPr>
          <a:xfrm>
            <a:off x="548640" y="3749040"/>
            <a:ext cx="34533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saati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731520" y="4114800"/>
            <a:ext cx="3087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az 2 saati 4. başlık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367784" y="2011680"/>
            <a:ext cx="3453384" cy="2651760"/>
          </a:xfrm>
          <a:prstGeom prst="rect">
            <a:avLst/>
          </a:prstGeom>
          <a:solidFill>
            <a:srgbClr val="F3D9DD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4367784" y="2240280"/>
            <a:ext cx="3453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41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TEHLİKELİ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367784" y="2697480"/>
            <a:ext cx="345338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</a:t>
            </a:r>
            <a:endParaRPr lang="en-US" sz="6400" dirty="0"/>
          </a:p>
        </p:txBody>
      </p:sp>
      <p:sp>
        <p:nvSpPr>
          <p:cNvPr id="18" name="Text 16"/>
          <p:cNvSpPr/>
          <p:nvPr/>
        </p:nvSpPr>
        <p:spPr>
          <a:xfrm>
            <a:off x="4367784" y="3749040"/>
            <a:ext cx="34533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saati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50664" y="4114800"/>
            <a:ext cx="3087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az 3 saati 4. başlık · yüz yüze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8186928" y="2011680"/>
            <a:ext cx="3453384" cy="2651760"/>
          </a:xfrm>
          <a:prstGeom prst="rect">
            <a:avLst/>
          </a:prstGeom>
          <a:solidFill>
            <a:srgbClr val="1A1A1A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8186928" y="2240280"/>
            <a:ext cx="3453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ÇOK TEHLİKELİ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8186928" y="2697480"/>
            <a:ext cx="345338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16</a:t>
            </a:r>
            <a:endParaRPr lang="en-US" sz="6400" dirty="0"/>
          </a:p>
        </p:txBody>
      </p:sp>
      <p:sp>
        <p:nvSpPr>
          <p:cNvPr id="23" name="Text 21"/>
          <p:cNvSpPr/>
          <p:nvPr/>
        </p:nvSpPr>
        <p:spPr>
          <a:xfrm>
            <a:off x="8186928" y="3749040"/>
            <a:ext cx="34533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saati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8369808" y="4114800"/>
            <a:ext cx="3087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az 4 saati 4. başlık · yüz yüze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548640" y="493776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ders saati = 45 dakika eğitim. Temel eğitim, işe başlamadan itibaren </a:t>
            </a:r>
            <a:pPr algn="ctr"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geç 3 ay</a:t>
            </a:r>
            <a:pPr algn="ctr"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içinde tamamlanmalıdır.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9A9A95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LOGONUZ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068312" y="329184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C41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İŞYERINE ÖZGÜ RISKLER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E2E2D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İSG Eğitim Yönetmeliği · İşveren Bilgilendirme Sunumu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265676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Altyapı: Infinity E-Learning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811512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96012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 Başlık: İşe ve İşyerine Özgü Riskler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548640" y="1783080"/>
            <a:ext cx="110916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Genel konuların ötesinde, </a:t>
            </a:r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işyerinin kendi risklerine</a:t>
            </a:r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özel hazırlanan eğitim başlığıdır. Risk değerlendirmenizle birebir uyumlu olmalıdır.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48640" y="2606040"/>
            <a:ext cx="11091672" cy="1828800"/>
          </a:xfrm>
          <a:prstGeom prst="rect">
            <a:avLst/>
          </a:prstGeom>
          <a:solidFill>
            <a:srgbClr val="1A1A1A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548640" y="2606040"/>
            <a:ext cx="82296" cy="1828800"/>
          </a:xfrm>
          <a:prstGeom prst="rect">
            <a:avLst/>
          </a:prstGeom>
          <a:solidFill>
            <a:srgbClr val="C41E3A"/>
          </a:solidFill>
          <a:ln/>
        </p:spPr>
      </p:sp>
      <p:sp>
        <p:nvSpPr>
          <p:cNvPr id="13" name="Text 11"/>
          <p:cNvSpPr/>
          <p:nvPr/>
        </p:nvSpPr>
        <p:spPr>
          <a:xfrm>
            <a:off x="822960" y="27889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Yöntem zorunluluğu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822960" y="3200400"/>
            <a:ext cx="1054303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 tehlikeli: uzaktan, yüz yüze veya karma — serbest</a:t>
            </a:r>
            <a:endParaRPr lang="en-US" sz="1500" dirty="0"/>
          </a:p>
          <a:p>
            <a:pPr marL="203200" indent="-203200">
              <a:buSzPct val="100000"/>
              <a:buChar char="•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Tehlikeli ve çok tehlikeli: </a:t>
            </a:r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yalnızca YÜZ YÜZE</a:t>
            </a:r>
            <a:pPr indent="0" marL="0">
              <a:spcAft>
                <a:spcPts val="900"/>
              </a:spcAft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verilebilir</a:t>
            </a:r>
            <a:endParaRPr lang="en-US" sz="150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1-3. başlıklar tüm sınıflarda uzaktan / karma verilebilir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48640" y="461772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Uzaktan eğitim bu başlığı </a:t>
            </a:r>
            <a:pPr indent="0" marL="0">
              <a:buNone/>
            </a:pPr>
            <a:r>
              <a:rPr lang="en-US" sz="145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 başına karşılamaz</a:t>
            </a:r>
            <a:pPr indent="0" marL="0">
              <a:buNone/>
            </a:pPr>
            <a:r>
              <a:rPr lang="en-US" sz="1450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tehlikeli sınıflarda yüz yüze oturum şarttır.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9A9A95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LOGONUZ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068312" y="329184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C41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İŞE BAŞLAMA EĞITIMI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E2E2D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İSG Eğitim Yönetmeliği · İşveren Bilgilendirme Sunumu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265676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Altyapı: Infinity E-Learning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811512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96012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Yeni Çalışan: İşe Başlamadan Önce</a:t>
            </a:r>
            <a:endParaRPr lang="en-US" sz="3000" dirty="0"/>
          </a:p>
        </p:txBody>
      </p:sp>
      <p:sp>
        <p:nvSpPr>
          <p:cNvPr id="10" name="Shape 8"/>
          <p:cNvSpPr/>
          <p:nvPr/>
        </p:nvSpPr>
        <p:spPr>
          <a:xfrm>
            <a:off x="548640" y="2103120"/>
            <a:ext cx="2926080" cy="2377440"/>
          </a:xfrm>
          <a:prstGeom prst="rect">
            <a:avLst/>
          </a:prstGeom>
          <a:solidFill>
            <a:srgbClr val="C41E3A"/>
          </a:solidFill>
          <a:ln/>
          <a:effectLst>
            <a:outerShdw sx="100000" sy="100000" kx="0" ky="0" algn="bl" rotWithShape="0" blurRad="889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548640" y="228600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9000" dirty="0"/>
          </a:p>
        </p:txBody>
      </p:sp>
      <p:sp>
        <p:nvSpPr>
          <p:cNvPr id="12" name="Text 10"/>
          <p:cNvSpPr/>
          <p:nvPr/>
        </p:nvSpPr>
        <p:spPr>
          <a:xfrm>
            <a:off x="731520" y="3749040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0C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saat işe başlama eğitimi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840480" y="2194560"/>
            <a:ext cx="7799832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28600" indent="-228600">
              <a:buSzPct val="100000"/>
              <a:buChar char="•"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 işe alınan çalışan, </a:t>
            </a:r>
            <a:pPr indent="0" marL="0">
              <a:buNone/>
            </a:pPr>
            <a:r>
              <a:rPr lang="en-US" sz="15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fiilen göreve başlamadan önce</a:t>
            </a:r>
            <a:pPr indent="0" marL="0">
              <a:spcAft>
                <a:spcPts val="1200"/>
              </a:spcAft>
              <a:buNone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temel nitelikte işe başlama eğitimi alır.</a:t>
            </a:r>
            <a:endParaRPr lang="en-US" sz="1550" dirty="0"/>
          </a:p>
          <a:p>
            <a:pPr marL="228600" indent="-228600">
              <a:buSzPct val="100000"/>
              <a:buChar char="•"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eğitim asıl temel eğitimin yerine geçmez; </a:t>
            </a:r>
            <a:pPr indent="0" marL="0">
              <a:spcAft>
                <a:spcPts val="1200"/>
              </a:spcAft>
              <a:buNone/>
            </a:pPr>
            <a:r>
              <a:rPr lang="en-US" sz="15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ve önceliklidir.</a:t>
            </a:r>
            <a:endParaRPr lang="en-US" sz="1550" dirty="0"/>
          </a:p>
          <a:p>
            <a:pPr marL="228600" indent="-228600">
              <a:buSzPct val="100000"/>
              <a:buChar char="•"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eğitim ise işe girişten itibaren </a:t>
            </a:r>
            <a:pPr indent="0" marL="0">
              <a:buNone/>
            </a:pPr>
            <a:r>
              <a:rPr lang="en-US" sz="15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ay içinde</a:t>
            </a:r>
            <a:pPr indent="0" marL="0">
              <a:spcAft>
                <a:spcPts val="1200"/>
              </a:spcAft>
              <a:buNone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tamamlanır.</a:t>
            </a:r>
            <a:endParaRPr lang="en-US" sz="155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Geçici / alt işveren çalışanları da bu kapsamdadır.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9A9A95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548640" y="274320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LOGONUZ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068312" y="329184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C41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YENILEME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E2E2D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İSG Eğitim Yönetmeliği · İşveren Bilgilendirme Sunumu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265676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Altyapı: Infinity E-Learning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811512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9A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96012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Tekrar (Yenileme) Eğitimi Takvimi</a:t>
            </a:r>
            <a:endParaRPr lang="en-US" sz="3000" dirty="0"/>
          </a:p>
        </p:txBody>
      </p:sp>
      <p:sp>
        <p:nvSpPr>
          <p:cNvPr id="10" name="Shape 8"/>
          <p:cNvSpPr/>
          <p:nvPr/>
        </p:nvSpPr>
        <p:spPr>
          <a:xfrm>
            <a:off x="548640" y="2011680"/>
            <a:ext cx="11091672" cy="777240"/>
          </a:xfrm>
          <a:prstGeom prst="rect">
            <a:avLst/>
          </a:prstGeom>
          <a:solidFill>
            <a:srgbClr val="F4F4F2"/>
          </a:solidFill>
          <a:ln/>
        </p:spPr>
      </p:sp>
      <p:sp>
        <p:nvSpPr>
          <p:cNvPr id="11" name="Shape 9"/>
          <p:cNvSpPr/>
          <p:nvPr/>
        </p:nvSpPr>
        <p:spPr>
          <a:xfrm>
            <a:off x="822960" y="2322576"/>
            <a:ext cx="146304" cy="146304"/>
          </a:xfrm>
          <a:prstGeom prst="ellipse">
            <a:avLst/>
          </a:prstGeom>
          <a:solidFill>
            <a:srgbClr val="C41E3A"/>
          </a:solidFill>
          <a:ln/>
        </p:spPr>
      </p:sp>
      <p:sp>
        <p:nvSpPr>
          <p:cNvPr id="12" name="Text 10"/>
          <p:cNvSpPr/>
          <p:nvPr/>
        </p:nvSpPr>
        <p:spPr>
          <a:xfrm>
            <a:off x="1188720" y="2011680"/>
            <a:ext cx="5486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 TEHLİKELİ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7068312" y="2011680"/>
            <a:ext cx="4206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yılda en az 1 kez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548640" y="2926080"/>
            <a:ext cx="11091672" cy="7772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5" name="Shape 13"/>
          <p:cNvSpPr/>
          <p:nvPr/>
        </p:nvSpPr>
        <p:spPr>
          <a:xfrm>
            <a:off x="822960" y="3236976"/>
            <a:ext cx="146304" cy="146304"/>
          </a:xfrm>
          <a:prstGeom prst="ellipse">
            <a:avLst/>
          </a:prstGeom>
          <a:solidFill>
            <a:srgbClr val="C41E3A"/>
          </a:solidFill>
          <a:ln/>
        </p:spPr>
      </p:sp>
      <p:sp>
        <p:nvSpPr>
          <p:cNvPr id="16" name="Text 14"/>
          <p:cNvSpPr/>
          <p:nvPr/>
        </p:nvSpPr>
        <p:spPr>
          <a:xfrm>
            <a:off x="1188720" y="2926080"/>
            <a:ext cx="5486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TEHLİKELİ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068312" y="2926080"/>
            <a:ext cx="4206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yılda en az 1 kez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548640" y="3840480"/>
            <a:ext cx="11091672" cy="777240"/>
          </a:xfrm>
          <a:prstGeom prst="rect">
            <a:avLst/>
          </a:prstGeom>
          <a:solidFill>
            <a:srgbClr val="F4F4F2"/>
          </a:solidFill>
          <a:ln/>
        </p:spPr>
      </p:sp>
      <p:sp>
        <p:nvSpPr>
          <p:cNvPr id="19" name="Shape 17"/>
          <p:cNvSpPr/>
          <p:nvPr/>
        </p:nvSpPr>
        <p:spPr>
          <a:xfrm>
            <a:off x="822960" y="4151376"/>
            <a:ext cx="146304" cy="146304"/>
          </a:xfrm>
          <a:prstGeom prst="ellipse">
            <a:avLst/>
          </a:prstGeom>
          <a:solidFill>
            <a:srgbClr val="C41E3A"/>
          </a:solidFill>
          <a:ln/>
        </p:spPr>
      </p:sp>
      <p:sp>
        <p:nvSpPr>
          <p:cNvPr id="20" name="Text 18"/>
          <p:cNvSpPr/>
          <p:nvPr/>
        </p:nvSpPr>
        <p:spPr>
          <a:xfrm>
            <a:off x="1188720" y="3840480"/>
            <a:ext cx="5486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ÇOK TEHLİKELİ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7068312" y="3840480"/>
            <a:ext cx="4206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Yılda en az 1 kez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548640" y="49377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Yenileme eğitiminde tüm başlıkların tekrarı zorunlu değildir; ancak </a:t>
            </a:r>
            <a:pPr indent="0" marL="0">
              <a:buNone/>
            </a:pPr>
            <a:r>
              <a:rPr lang="en-US" sz="14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başlık mutlaka verilir</a:t>
            </a:r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ve tehlikeli / çok tehlikeli sınıfta </a:t>
            </a:r>
            <a:pPr indent="0" marL="0">
              <a:buNone/>
            </a:pPr>
            <a:r>
              <a:rPr lang="en-US" sz="14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yüz yüze</a:t>
            </a:r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yapılır. İş / risk değişiminde ek eğitim gerekir.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 İSG Eğitim Yönetmeliği — İşveren Bilgilendirme</dc:title>
  <dc:subject>PptxGenJS Presentation</dc:subject>
  <dc:creator>Infinity E-Learning</dc:creator>
  <cp:lastModifiedBy>Infinity E-Learning</cp:lastModifiedBy>
  <cp:revision>1</cp:revision>
  <dcterms:created xsi:type="dcterms:W3CDTF">2026-05-30T15:20:44Z</dcterms:created>
  <dcterms:modified xsi:type="dcterms:W3CDTF">2026-05-30T15:20:44Z</dcterms:modified>
</cp:coreProperties>
</file>